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302" r:id="rId4"/>
    <p:sldId id="282" r:id="rId5"/>
    <p:sldId id="283" r:id="rId6"/>
    <p:sldId id="284" r:id="rId7"/>
    <p:sldId id="285" r:id="rId8"/>
    <p:sldId id="286" r:id="rId9"/>
    <p:sldId id="266" r:id="rId10"/>
    <p:sldId id="264" r:id="rId11"/>
    <p:sldId id="265" r:id="rId12"/>
    <p:sldId id="267" r:id="rId13"/>
    <p:sldId id="268" r:id="rId14"/>
    <p:sldId id="281" r:id="rId15"/>
    <p:sldId id="289" r:id="rId16"/>
    <p:sldId id="256" r:id="rId17"/>
    <p:sldId id="272" r:id="rId18"/>
    <p:sldId id="290" r:id="rId19"/>
    <p:sldId id="291" r:id="rId20"/>
    <p:sldId id="273" r:id="rId21"/>
    <p:sldId id="292" r:id="rId22"/>
    <p:sldId id="293" r:id="rId23"/>
    <p:sldId id="294" r:id="rId24"/>
    <p:sldId id="287" r:id="rId25"/>
    <p:sldId id="295" r:id="rId26"/>
    <p:sldId id="296" r:id="rId27"/>
    <p:sldId id="288" r:id="rId28"/>
    <p:sldId id="297" r:id="rId29"/>
    <p:sldId id="298" r:id="rId30"/>
    <p:sldId id="303" r:id="rId31"/>
    <p:sldId id="299" r:id="rId32"/>
    <p:sldId id="300" r:id="rId33"/>
    <p:sldId id="274" r:id="rId34"/>
    <p:sldId id="275" r:id="rId35"/>
    <p:sldId id="276" r:id="rId36"/>
    <p:sldId id="277" r:id="rId37"/>
    <p:sldId id="301" r:id="rId38"/>
    <p:sldId id="279" r:id="rId39"/>
    <p:sldId id="28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29000" contrast="-5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1996E-214A-4A04-AB53-A7817014698B}" type="datetimeFigureOut">
              <a:rPr lang="pt-BR" smtClean="0"/>
              <a:pPr/>
              <a:t>04/10/2019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5EF5-A99C-4859-9962-C64C10204A9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://i.telegraph.co.uk/multimedia/archive/02592/heavenweb2_259247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635385" cy="6120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166887"/>
            <a:ext cx="7772400" cy="1470025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>PROBLEMA </a:t>
            </a:r>
            <a:r>
              <a:rPr lang="pt-BR" sz="4800" dirty="0" smtClean="0"/>
              <a:t/>
            </a:r>
            <a:br>
              <a:rPr lang="pt-BR" sz="4800" dirty="0" smtClean="0"/>
            </a:br>
            <a:r>
              <a:rPr lang="pt-BR" sz="4800" dirty="0" smtClean="0">
                <a:solidFill>
                  <a:schemeClr val="bg1"/>
                </a:solidFill>
              </a:rPr>
              <a:t>DA </a:t>
            </a:r>
            <a:br>
              <a:rPr lang="pt-BR" sz="4800" dirty="0" smtClean="0">
                <a:solidFill>
                  <a:schemeClr val="bg1"/>
                </a:solidFill>
              </a:rPr>
            </a:br>
            <a:r>
              <a:rPr lang="pt-BR" sz="4800" dirty="0" smtClean="0">
                <a:solidFill>
                  <a:schemeClr val="bg1"/>
                </a:solidFill>
              </a:rPr>
              <a:t>TRAVE E O ARQUEIRO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916760"/>
            <a:ext cx="8352928" cy="17526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Um dos grandes impedimentos para um bom relacionamento.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1030" name="AutoShape 6" descr="Resultado de imagem para trave argueiro do teu o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2" name="AutoShape 8" descr="Resultado de imagem para trave argueiro do teu o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Duas pessoas apontando os erros do outro.</a:t>
            </a:r>
            <a:endParaRPr lang="pt-BR" dirty="0"/>
          </a:p>
        </p:txBody>
      </p:sp>
      <p:pic>
        <p:nvPicPr>
          <p:cNvPr id="4" name="Picture 14" descr="http://4.bp.blogspot.com/-OZkjZ8a93QY/UKPmJvXqp6I/AAAAAAAACG0/2ReuSNW2Qhs/s1600/sujo_e_mal_lav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914" y="2689870"/>
            <a:ext cx="8092708" cy="393305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OS SINTOMAS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Falta </a:t>
            </a:r>
            <a:r>
              <a:rPr lang="pt-BR" dirty="0" smtClean="0"/>
              <a:t>em </a:t>
            </a:r>
            <a:r>
              <a:rPr lang="pt-BR" dirty="0" smtClean="0"/>
              <a:t>ver o erro na sua própria vida.</a:t>
            </a:r>
            <a:endParaRPr lang="pt-BR" dirty="0"/>
          </a:p>
        </p:txBody>
      </p:sp>
      <p:pic>
        <p:nvPicPr>
          <p:cNvPr id="6" name="Picture 5" descr="Cisc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454" y="2363459"/>
            <a:ext cx="5496693" cy="43059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OS SINTOMAS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040360"/>
            <a:ext cx="2962672" cy="34849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Uma pessoa </a:t>
            </a:r>
            <a:r>
              <a:rPr lang="pt-BR" dirty="0" smtClean="0"/>
              <a:t>errando </a:t>
            </a:r>
            <a:r>
              <a:rPr lang="pt-BR" dirty="0" smtClean="0"/>
              <a:t>tentando corrigir outra pessoa que está </a:t>
            </a:r>
            <a:r>
              <a:rPr lang="pt-BR" dirty="0" smtClean="0"/>
              <a:t>errando.</a:t>
            </a:r>
            <a:endParaRPr lang="pt-BR" dirty="0"/>
          </a:p>
        </p:txBody>
      </p:sp>
      <p:pic>
        <p:nvPicPr>
          <p:cNvPr id="4" name="Picture 12" descr="http://4.bp.blogspot.com/_kbbXv_Xo1H0/S0exFpQMzWI/AAAAAAAAANE/0wXamnmJzPY/s320/obesid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2147" y="1844824"/>
            <a:ext cx="5086317" cy="4752528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OS SINTOMAS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640" y="3472408"/>
            <a:ext cx="4330824" cy="2980928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Ignorância completa da sua grave situação.</a:t>
            </a:r>
            <a:endParaRPr lang="pt-BR" dirty="0"/>
          </a:p>
        </p:txBody>
      </p:sp>
      <p:pic>
        <p:nvPicPr>
          <p:cNvPr id="19458" name="Picture 2" descr="http://flatheadreservation.org/images/umphreyfamily/05AugustAhniUnawareDinasour500x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63671"/>
            <a:ext cx="3602732" cy="4803643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OS SINTOMAS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OS SINTOMAS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Sintomas:</a:t>
            </a:r>
          </a:p>
          <a:p>
            <a:pPr algn="ctr">
              <a:buNone/>
            </a:pP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Duas pessoas apontando os erros do outro.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Falta </a:t>
            </a:r>
            <a:r>
              <a:rPr lang="pt-BR" dirty="0" smtClean="0"/>
              <a:t>em vero </a:t>
            </a:r>
            <a:r>
              <a:rPr lang="pt-BR" dirty="0" smtClean="0"/>
              <a:t>erro </a:t>
            </a:r>
            <a:r>
              <a:rPr lang="pt-BR" dirty="0" smtClean="0"/>
              <a:t>em </a:t>
            </a:r>
            <a:r>
              <a:rPr lang="pt-BR" dirty="0" smtClean="0"/>
              <a:t>sua própria vida.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Uma pessoa </a:t>
            </a:r>
            <a:r>
              <a:rPr lang="pt-BR" dirty="0" smtClean="0"/>
              <a:t>errando </a:t>
            </a:r>
            <a:r>
              <a:rPr lang="pt-BR" dirty="0" smtClean="0"/>
              <a:t>tentando corrigir outra pessoa que </a:t>
            </a:r>
            <a:r>
              <a:rPr lang="pt-BR" dirty="0" smtClean="0"/>
              <a:t>também está errando.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Ignorância completa </a:t>
            </a:r>
            <a:r>
              <a:rPr lang="pt-BR" dirty="0" smtClean="0"/>
              <a:t>da sua grave situação.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PROBLEMAS FUNDAMENTAIS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24100" lvl="4" indent="-495300">
              <a:buFont typeface="Wingdings" pitchFamily="2" charset="2"/>
              <a:buChar char="Ø"/>
            </a:pPr>
            <a:r>
              <a:rPr lang="pt-BR" dirty="0" smtClean="0"/>
              <a:t>A Trave do Orgulho</a:t>
            </a:r>
          </a:p>
          <a:p>
            <a:pPr marL="2324100" lvl="4" indent="-495300">
              <a:buFont typeface="Wingdings" pitchFamily="2" charset="2"/>
              <a:buChar char="Ø"/>
            </a:pPr>
            <a:r>
              <a:rPr lang="pt-BR" dirty="0" smtClean="0"/>
              <a:t>A Trave da Cegueira</a:t>
            </a:r>
          </a:p>
          <a:p>
            <a:pPr marL="2324100" lvl="4" indent="-495300">
              <a:buFont typeface="Wingdings" pitchFamily="2" charset="2"/>
              <a:buChar char="Ø"/>
            </a:pPr>
            <a:r>
              <a:rPr lang="pt-BR" dirty="0" smtClean="0"/>
              <a:t>A Trave da Amargura</a:t>
            </a:r>
          </a:p>
          <a:p>
            <a:pPr marL="2324100" lvl="4" indent="-495300">
              <a:buFont typeface="Wingdings" pitchFamily="2" charset="2"/>
              <a:buChar char="Ø"/>
            </a:pPr>
            <a:r>
              <a:rPr lang="pt-BR" dirty="0" smtClean="0"/>
              <a:t>A Trave da Ira</a:t>
            </a:r>
          </a:p>
          <a:p>
            <a:pPr marL="2324100" lvl="4" indent="-495300">
              <a:buFont typeface="Wingdings" pitchFamily="2" charset="2"/>
              <a:buChar char="Ø"/>
            </a:pPr>
            <a:r>
              <a:rPr lang="pt-BR" dirty="0" smtClean="0"/>
              <a:t>A Trave do Medo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AutoShape 6" descr="Resultado de imagem para trave argueiro do teu o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032" name="AutoShape 8" descr="Resultado de imagem para trave argueiro do teu ol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8" name="TextBox 17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DO ORGULHO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" name="Picture 18" descr="Não Vemos 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7758" y="1722650"/>
            <a:ext cx="3705742" cy="16766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3910" y="343319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MAL QUE ESTÁ NOS OUTROS</a:t>
            </a:r>
            <a:endParaRPr lang="pt-BR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2" descr="Vemos 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86" y="1738908"/>
            <a:ext cx="3458058" cy="164805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8562" y="5378455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 ORGULHO </a:t>
            </a:r>
            <a:r>
              <a:rPr lang="pt-BR" sz="2800" b="1" i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ENCONTRA-SE </a:t>
            </a:r>
            <a:r>
              <a:rPr lang="pt-BR" sz="2800" b="1" i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NA BASE DE TUDO.</a:t>
            </a:r>
            <a:endParaRPr lang="pt-BR" sz="2800" b="1" i="1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87330" y="3418334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MAL QUE ESTÁ EM NÓS</a:t>
            </a:r>
            <a:endParaRPr lang="pt-BR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 smtClean="0"/>
              <a:t>I Coríntios 10:12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Aquele, pois, que cuida estar em pé, olhe não caia</a:t>
            </a:r>
            <a:r>
              <a:rPr lang="pt-BR" dirty="0" smtClean="0"/>
              <a:t>”.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Provérbios 12:15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O caminho do insensato é reto aos seus próprios olhos, mas o que dá ouvidos ao conselho é sábio</a:t>
            </a:r>
            <a:r>
              <a:rPr lang="pt-BR" dirty="0" smtClean="0"/>
              <a:t>”.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DO ORGULHO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 smtClean="0"/>
              <a:t>Provérbios  16:2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Todos os caminhos do homem são puros aos seus olhos, mas o SENHOR pesa o espírito</a:t>
            </a:r>
            <a:r>
              <a:rPr lang="pt-BR" dirty="0" smtClean="0"/>
              <a:t>”.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Provérbios  21:2 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Todo caminho do homem é reto aos seus olhos, mas o SENHOR sonda os corações</a:t>
            </a:r>
            <a:r>
              <a:rPr lang="pt-BR" dirty="0" smtClean="0"/>
              <a:t>”.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DO ORGULHO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DA CEGUEIRA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www.ssqq.com/stories/images/blind%20leading%20bl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456" y="1988840"/>
            <a:ext cx="2447563" cy="3312368"/>
          </a:xfrm>
          <a:prstGeom prst="rect">
            <a:avLst/>
          </a:prstGeom>
          <a:noFill/>
        </p:spPr>
      </p:pic>
      <p:pic>
        <p:nvPicPr>
          <p:cNvPr id="6" name="Picture 4" descr="http://stonehouseconsulting.files.wordpress.com/2010/08/blind-leading-bl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988840"/>
            <a:ext cx="4992042" cy="33123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580526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É o cego tentando guiar o cego.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É a causa de muitos maus entendimentos e rejeições pessoais, e é tão sutil que ficamos sem entender porque problemas não são resolvidos.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O problema está em nós e não na outra pessoa. Eles </a:t>
            </a:r>
            <a:r>
              <a:rPr lang="pt-BR" dirty="0" smtClean="0"/>
              <a:t>notam </a:t>
            </a:r>
            <a:r>
              <a:rPr lang="pt-BR" dirty="0" smtClean="0"/>
              <a:t>coisas em </a:t>
            </a:r>
            <a:r>
              <a:rPr lang="pt-BR" dirty="0" smtClean="0"/>
              <a:t>nós, </a:t>
            </a:r>
            <a:r>
              <a:rPr lang="pt-BR" dirty="0" smtClean="0"/>
              <a:t>que nós mesmos não enxergamos.</a:t>
            </a:r>
            <a:endParaRPr lang="en-US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QUE É O PROBLEMA </a:t>
            </a:r>
            <a:r>
              <a:rPr lang="pt-BR" dirty="0" smtClean="0">
                <a:solidFill>
                  <a:schemeClr val="bg1"/>
                </a:solidFill>
              </a:rPr>
              <a:t>DA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TRAVE E O ARQUEIRO?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DA CEGUEIRA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640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Lucas 6:39</a:t>
            </a: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“</a:t>
            </a:r>
            <a:r>
              <a:rPr lang="pt-BR" sz="3200" b="1" i="1" dirty="0" smtClean="0">
                <a:solidFill>
                  <a:schemeClr val="bg1"/>
                </a:solidFill>
              </a:rPr>
              <a:t>E dizia-lhes uma parábola: Pode porventura o cego guiar o cego? Não cairão ambos na cova?  O discípulo não é superior a seu mestre, mas todo o que for perfeito será como o seu mestre</a:t>
            </a:r>
            <a:r>
              <a:rPr lang="pt-BR" sz="3200" b="1" dirty="0" smtClean="0">
                <a:solidFill>
                  <a:schemeClr val="bg1"/>
                </a:solidFill>
              </a:rPr>
              <a:t>”. </a:t>
            </a:r>
          </a:p>
          <a:p>
            <a:pPr algn="ctr"/>
            <a:endParaRPr lang="pt-BR" sz="32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Os cegos cairão antes que percebam o perigo, e sofrerão as consequências.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DA CEGUEIRA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Provérbios 1:20-33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“</a:t>
            </a:r>
            <a:r>
              <a:rPr lang="pt-BR" sz="2800" b="1" i="1" u="sng" dirty="0" smtClean="0">
                <a:solidFill>
                  <a:schemeClr val="bg1"/>
                </a:solidFill>
              </a:rPr>
              <a:t>A sabedoria clama lá fora</a:t>
            </a:r>
            <a:r>
              <a:rPr lang="pt-BR" sz="2800" b="1" i="1" dirty="0" smtClean="0">
                <a:solidFill>
                  <a:schemeClr val="bg1"/>
                </a:solidFill>
              </a:rPr>
              <a:t>; pelas ruas levanta a sua voz. Nas esquinas movimentadas ela brada; nas entradas das portas e nas cidades profere as suas palavras: </a:t>
            </a:r>
            <a:r>
              <a:rPr lang="pt-BR" sz="2800" b="1" i="1" u="sng" dirty="0" smtClean="0">
                <a:solidFill>
                  <a:schemeClr val="bg1"/>
                </a:solidFill>
              </a:rPr>
              <a:t>Até quando</a:t>
            </a:r>
            <a:r>
              <a:rPr lang="pt-BR" sz="2800" b="1" i="1" dirty="0" smtClean="0">
                <a:solidFill>
                  <a:schemeClr val="bg1"/>
                </a:solidFill>
              </a:rPr>
              <a:t>, ó simples, amareis a simplicidade? E vós escarnecedores, desejareis o escárnio? </a:t>
            </a:r>
            <a:r>
              <a:rPr lang="pt-BR" sz="2800" b="1" i="1" u="sng" dirty="0" smtClean="0">
                <a:solidFill>
                  <a:schemeClr val="bg1"/>
                </a:solidFill>
              </a:rPr>
              <a:t>E vós insensatos, odiareis o conhecimento?</a:t>
            </a:r>
            <a:r>
              <a:rPr lang="pt-BR" sz="2800" b="1" i="1" dirty="0" smtClean="0">
                <a:solidFill>
                  <a:schemeClr val="bg1"/>
                </a:solidFill>
              </a:rPr>
              <a:t> </a:t>
            </a:r>
            <a:r>
              <a:rPr lang="pt-BR" sz="2800" b="1" i="1" u="sng" dirty="0" smtClean="0">
                <a:solidFill>
                  <a:schemeClr val="bg1"/>
                </a:solidFill>
              </a:rPr>
              <a:t>Atentai para a minha repreensão; pois eis que vos derramarei abundantemente do meu espírito e vos farei saber as minhas palavras</a:t>
            </a:r>
            <a:r>
              <a:rPr lang="pt-BR" sz="2800" b="1" dirty="0" smtClean="0">
                <a:solidFill>
                  <a:schemeClr val="bg1"/>
                </a:solidFill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DA CEGUEIRA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Provérbios 1:20-33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“...</a:t>
            </a:r>
            <a:r>
              <a:rPr lang="pt-BR" sz="2800" b="1" i="1" u="sng" dirty="0" smtClean="0">
                <a:solidFill>
                  <a:schemeClr val="bg1"/>
                </a:solidFill>
              </a:rPr>
              <a:t>Entretanto</a:t>
            </a:r>
            <a:r>
              <a:rPr lang="pt-BR" sz="2800" b="1" i="1" dirty="0" smtClean="0">
                <a:solidFill>
                  <a:schemeClr val="bg1"/>
                </a:solidFill>
              </a:rPr>
              <a:t>, </a:t>
            </a:r>
            <a:r>
              <a:rPr lang="pt-BR" sz="2800" b="1" i="1" u="sng" dirty="0" smtClean="0">
                <a:solidFill>
                  <a:schemeClr val="bg1"/>
                </a:solidFill>
              </a:rPr>
              <a:t>porque eu clamei e recusastes</a:t>
            </a:r>
            <a:r>
              <a:rPr lang="pt-BR" sz="2800" b="1" i="1" dirty="0" smtClean="0">
                <a:solidFill>
                  <a:schemeClr val="bg1"/>
                </a:solidFill>
              </a:rPr>
              <a:t>; e estendi a minha mão e não houve quem desse atenção, Antes </a:t>
            </a:r>
            <a:r>
              <a:rPr lang="pt-BR" sz="2800" b="1" i="1" u="sng" dirty="0" smtClean="0">
                <a:solidFill>
                  <a:schemeClr val="bg1"/>
                </a:solidFill>
              </a:rPr>
              <a:t>rejeitastes todo o meu conselho</a:t>
            </a:r>
            <a:r>
              <a:rPr lang="pt-BR" sz="2800" b="1" i="1" dirty="0" smtClean="0">
                <a:solidFill>
                  <a:schemeClr val="bg1"/>
                </a:solidFill>
              </a:rPr>
              <a:t>, e não quisestes a minha repreensão, Também </a:t>
            </a:r>
            <a:r>
              <a:rPr lang="pt-BR" sz="2800" b="1" i="1" u="sng" dirty="0" smtClean="0">
                <a:solidFill>
                  <a:schemeClr val="bg1"/>
                </a:solidFill>
              </a:rPr>
              <a:t>de minha parte eu me rirei na vossa perdição e zombarei</a:t>
            </a:r>
            <a:r>
              <a:rPr lang="pt-BR" sz="2800" b="1" i="1" dirty="0" smtClean="0">
                <a:solidFill>
                  <a:schemeClr val="bg1"/>
                </a:solidFill>
              </a:rPr>
              <a:t>, em vindo o vosso temor. Vindo o vosso </a:t>
            </a:r>
            <a:r>
              <a:rPr lang="pt-BR" sz="2800" b="1" i="1" u="sng" dirty="0" smtClean="0">
                <a:solidFill>
                  <a:schemeClr val="bg1"/>
                </a:solidFill>
              </a:rPr>
              <a:t>temor</a:t>
            </a:r>
            <a:r>
              <a:rPr lang="pt-BR" sz="2800" b="1" i="1" dirty="0" smtClean="0">
                <a:solidFill>
                  <a:schemeClr val="bg1"/>
                </a:solidFill>
              </a:rPr>
              <a:t> como a assolação, e vindo a vossa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perdição</a:t>
            </a:r>
            <a:r>
              <a:rPr lang="pt-BR" sz="2800" b="1" i="1" dirty="0" smtClean="0">
                <a:solidFill>
                  <a:schemeClr val="bg1"/>
                </a:solidFill>
              </a:rPr>
              <a:t> como uma </a:t>
            </a:r>
            <a:r>
              <a:rPr lang="pt-BR" sz="2800" b="1" i="1" u="sng" dirty="0" smtClean="0">
                <a:solidFill>
                  <a:schemeClr val="bg1"/>
                </a:solidFill>
              </a:rPr>
              <a:t>tormenta</a:t>
            </a:r>
            <a:r>
              <a:rPr lang="pt-BR" sz="2800" b="1" i="1" dirty="0" smtClean="0">
                <a:solidFill>
                  <a:schemeClr val="bg1"/>
                </a:solidFill>
              </a:rPr>
              <a:t>, sobrevirá a vós </a:t>
            </a:r>
            <a:r>
              <a:rPr lang="pt-BR" sz="2800" b="1" i="1" u="sng" dirty="0" smtClean="0">
                <a:solidFill>
                  <a:schemeClr val="bg1"/>
                </a:solidFill>
              </a:rPr>
              <a:t>aperto</a:t>
            </a:r>
            <a:r>
              <a:rPr lang="pt-BR" sz="2800" b="1" i="1" dirty="0" smtClean="0">
                <a:solidFill>
                  <a:schemeClr val="bg1"/>
                </a:solidFill>
              </a:rPr>
              <a:t> e </a:t>
            </a:r>
            <a:r>
              <a:rPr lang="pt-BR" sz="2800" b="1" i="1" u="sng" dirty="0" smtClean="0">
                <a:solidFill>
                  <a:schemeClr val="bg1"/>
                </a:solidFill>
              </a:rPr>
              <a:t>angústia</a:t>
            </a:r>
            <a:r>
              <a:rPr lang="pt-BR" sz="2800" b="1" dirty="0" smtClean="0">
                <a:solidFill>
                  <a:schemeClr val="bg1"/>
                </a:solidFill>
              </a:rPr>
              <a:t>...”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548680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itchFamily="34" charset="0"/>
              </a:rPr>
              <a:t>A “TRAVE” DA CEGUEIRA</a:t>
            </a:r>
            <a:endParaRPr lang="pt-BR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Provérbios 1:20-33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“...</a:t>
            </a:r>
            <a:r>
              <a:rPr lang="pt-BR" sz="2800" b="1" i="1" dirty="0" smtClean="0">
                <a:solidFill>
                  <a:schemeClr val="bg1"/>
                </a:solidFill>
              </a:rPr>
              <a:t>Então clamarão a mim, mas </a:t>
            </a:r>
            <a:r>
              <a:rPr lang="pt-BR" sz="2800" b="1" i="1" u="sng" dirty="0" smtClean="0">
                <a:solidFill>
                  <a:schemeClr val="bg1"/>
                </a:solidFill>
              </a:rPr>
              <a:t>eu não responderei</a:t>
            </a:r>
            <a:r>
              <a:rPr lang="pt-BR" sz="2800" b="1" i="1" dirty="0" smtClean="0">
                <a:solidFill>
                  <a:schemeClr val="bg1"/>
                </a:solidFill>
              </a:rPr>
              <a:t>; de madrugada me buscarão, porém </a:t>
            </a:r>
            <a:r>
              <a:rPr lang="pt-BR" sz="2800" b="1" i="1" u="sng" dirty="0" smtClean="0">
                <a:solidFill>
                  <a:schemeClr val="bg1"/>
                </a:solidFill>
              </a:rPr>
              <a:t>não me acharão</a:t>
            </a:r>
            <a:r>
              <a:rPr lang="pt-BR" sz="2800" b="1" i="1" dirty="0" smtClean="0">
                <a:solidFill>
                  <a:schemeClr val="bg1"/>
                </a:solidFill>
              </a:rPr>
              <a:t>. Porquanto odiaram o conhecimento; e não preferiram o temor do SENHOR: Não aceitaram o meu conselho, e desprezaram toda a minha repreensão. Portanto </a:t>
            </a:r>
            <a:r>
              <a:rPr lang="pt-BR" sz="2800" b="1" i="1" u="sng" dirty="0" smtClean="0">
                <a:solidFill>
                  <a:schemeClr val="bg1"/>
                </a:solidFill>
              </a:rPr>
              <a:t>comerão do fruto do seu caminho</a:t>
            </a:r>
            <a:r>
              <a:rPr lang="pt-BR" sz="2800" b="1" i="1" dirty="0" smtClean="0">
                <a:solidFill>
                  <a:schemeClr val="bg1"/>
                </a:solidFill>
              </a:rPr>
              <a:t>, e </a:t>
            </a:r>
            <a:r>
              <a:rPr lang="pt-BR" sz="2800" b="1" i="1" u="sng" dirty="0" smtClean="0">
                <a:solidFill>
                  <a:schemeClr val="bg1"/>
                </a:solidFill>
              </a:rPr>
              <a:t>fartar-se-ão dos seus próprios conselhos</a:t>
            </a:r>
            <a:r>
              <a:rPr lang="pt-BR" sz="2800" b="1" i="1" dirty="0" smtClean="0">
                <a:solidFill>
                  <a:schemeClr val="bg1"/>
                </a:solidFill>
              </a:rPr>
              <a:t>. Porque o erro dos simples os matará, e o </a:t>
            </a:r>
            <a:r>
              <a:rPr lang="pt-BR" sz="2800" b="1" i="1" u="sng" dirty="0" smtClean="0">
                <a:solidFill>
                  <a:schemeClr val="bg1"/>
                </a:solidFill>
              </a:rPr>
              <a:t>desvario dos insensatos os destruirá</a:t>
            </a:r>
            <a:r>
              <a:rPr lang="pt-BR" sz="2800" b="1" i="1" dirty="0" smtClean="0">
                <a:solidFill>
                  <a:schemeClr val="bg1"/>
                </a:solidFill>
              </a:rPr>
              <a:t>. </a:t>
            </a:r>
            <a:r>
              <a:rPr lang="pt-BR" sz="2800" b="1" i="1" dirty="0" smtClean="0">
                <a:solidFill>
                  <a:srgbClr val="FFFF00"/>
                </a:solidFill>
              </a:rPr>
              <a:t>Mas o que me der ouvidos habitará em segurança, e estará livre do temor do mal</a:t>
            </a:r>
            <a:r>
              <a:rPr lang="pt-BR" sz="2800" b="1" dirty="0" smtClean="0">
                <a:solidFill>
                  <a:schemeClr val="bg1"/>
                </a:solidFill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“TRAVE” DA AMARGURA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Mateus 6:14-15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Porque, se perdoardes aos homens as suas ofensas, também vosso Pai celestial vos perdoará a vós;</a:t>
            </a:r>
            <a:r>
              <a:rPr lang="pt-BR" i="1" baseline="30000" dirty="0" smtClean="0"/>
              <a:t>  </a:t>
            </a:r>
            <a:r>
              <a:rPr lang="pt-BR" i="1" dirty="0" smtClean="0"/>
              <a:t>Se, porém, não perdoardes aos homens as suas ofensas, também vosso Pai vos não perdoará as vossas ofensas</a:t>
            </a:r>
            <a:r>
              <a:rPr lang="pt-BR" dirty="0" smtClean="0"/>
              <a:t>”.  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Por causa da nossa amargura (recusa de perdoar), nossa comunhão com Deus está cortada.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“TRAVE” DA AMARGURA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dirty="0" smtClean="0"/>
              <a:t>I João 1:5-10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5 E esta é a mensagem que dele ouvimos, e vos anunciamos: que Deus é luz, e não há nele trevas nenhumas. 6 Se dissermos que temos comunhão com ele, e andarmos em trevas, mentimos, e não praticamos a verdade. 7 Mas, se andarmos na luz, como ele na luz está, temos comunhão uns com os outros, e o sangue de Jesus Cristo, seu Filho, nos purifica de todo o pecado.</a:t>
            </a:r>
          </a:p>
          <a:p>
            <a:pPr marL="0" indent="0" algn="ctr">
              <a:buNone/>
            </a:pPr>
            <a:r>
              <a:rPr lang="pt-BR" i="1" dirty="0" smtClean="0"/>
              <a:t> 8 Se dissermos que não temos pecado, enganamo-nos a nós mesmos, e não há verdade em nós. 9 Se confessarmos os nossos pecados, ele é fiel e justo para nos perdoar os pecados, e nos purificar de toda a injustiça. 10 Se dissermos que não pecamos, fazemo-lo mentiroso, e a sua palavra não está em nós</a:t>
            </a:r>
            <a:r>
              <a:rPr lang="pt-BR" dirty="0" smtClean="0"/>
              <a:t>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“TRAVE” DA AMARGURA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Tiago 3:13 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Quem, dentre vós é sábio e entendido?  Mostre pelo seu bom trato as suas obras em mansidão de sabedoria. Mas, se tendes amarga inveja, e sentimento faccioso em vosso coração, não vos glorieis, nem mintais contra a verdade</a:t>
            </a:r>
            <a:r>
              <a:rPr lang="pt-BR" dirty="0" smtClean="0"/>
              <a:t>.”</a:t>
            </a:r>
          </a:p>
          <a:p>
            <a:pPr marL="0" indent="0" algn="ctr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“TRAVE” DA IRA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 smtClean="0"/>
              <a:t>Salmo 37:8-11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Deixa a ira, e abandona o furor; não te indignes de forma alguma para fazer o mal.  Porque os malfeitores serão desarraigados; mas aqueles que esperam no SENHOR herdarão a terra.  Pois ainda um pouco, e o ímpio não existirá; olharás para o seu lugar, e não aparecerá.  Mas os mansos herdarão a terra, e se deleitarão na abundância da paz</a:t>
            </a:r>
            <a:r>
              <a:rPr lang="pt-BR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“TRAVE” DA IRA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 smtClean="0"/>
              <a:t>Col. 3:12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Revesti-vos, pois, como eleitos de Deus, santos e amados, de entranhas de misericórdia, de benignidade, humildade, mansidão, longanimidade;  Suportando-vos aos outros, e perdoando-vos uns aos outros, se alguém tiver queixa contra outro; assim como Cristo vos perdoou, assim fazei vos também</a:t>
            </a:r>
            <a:r>
              <a:rPr lang="pt-BR" dirty="0" smtClean="0"/>
              <a:t>.”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A “TRAVE” DA IRA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dirty="0" smtClean="0"/>
              <a:t>Eclesiastes 7:9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Não te apresses no teu espírito a irar-te, porque a ira repousa no intimo dos tolos</a:t>
            </a:r>
            <a:r>
              <a:rPr lang="pt-BR" dirty="0" smtClean="0"/>
              <a:t>.”</a:t>
            </a:r>
          </a:p>
          <a:p>
            <a:pPr marL="0" indent="0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É O PROBLEMA </a:t>
            </a:r>
            <a:r>
              <a:rPr lang="pt-BR" dirty="0" smtClean="0">
                <a:solidFill>
                  <a:schemeClr val="bg1"/>
                </a:solidFill>
              </a:rPr>
              <a:t>DA 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 smtClean="0">
                <a:solidFill>
                  <a:schemeClr val="bg1"/>
                </a:solidFill>
              </a:rPr>
              <a:t>TRAVE E O ARQUEIRO?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O problema da “Trave e Arqueiro” é quando uma pessoa está acusando outra de fazer algo errado, sem perceber que o pecado maior está </a:t>
            </a:r>
            <a:r>
              <a:rPr lang="pt-BR" dirty="0" smtClean="0"/>
              <a:t>em </a:t>
            </a:r>
            <a:r>
              <a:rPr lang="pt-BR" dirty="0" smtClean="0"/>
              <a:t>seu próprio coração.</a:t>
            </a:r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Vamos ver o trecho chave para </a:t>
            </a:r>
            <a:r>
              <a:rPr lang="pt-BR" dirty="0" smtClean="0"/>
              <a:t>entendermos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Autofit/>
          </a:bodyPr>
          <a:lstStyle/>
          <a:p>
            <a:pPr marR="0" lvl="4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A “TRAVE” DO MEDO</a:t>
            </a:r>
            <a:endParaRPr lang="pt-BR" sz="44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1 Pedro 5:6-7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Humilhai-vos, pois, debaixo da potente mão de Deus, para que a seu tempo vos exalte;  Lançando sobre ele toda a vossa ansiedade, porque ele tem cuidado de vós</a:t>
            </a:r>
            <a:r>
              <a:rPr lang="pt-BR" dirty="0" smtClean="0"/>
              <a:t>.”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4452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dirty="0" smtClean="0"/>
              <a:t>Gálatas 6:1</a:t>
            </a:r>
          </a:p>
          <a:p>
            <a:pPr marL="0" indent="0" algn="ctr">
              <a:buNone/>
            </a:pPr>
            <a:r>
              <a:rPr lang="en-US" dirty="0" smtClean="0"/>
              <a:t>“</a:t>
            </a:r>
            <a:r>
              <a:rPr lang="pt-BR" i="1" dirty="0" smtClean="0"/>
              <a:t>Irmãos, se algum homem chegar a ser surpreendido nalguma ofensa, vós, </a:t>
            </a:r>
            <a:r>
              <a:rPr lang="pt-BR" i="1" u="sng" dirty="0" smtClean="0"/>
              <a:t>que sois espirituais</a:t>
            </a:r>
            <a:r>
              <a:rPr lang="pt-BR" i="1" dirty="0" smtClean="0"/>
              <a:t>, encaminhai o tal com </a:t>
            </a:r>
            <a:r>
              <a:rPr lang="pt-BR" i="1" u="sng" dirty="0" smtClean="0"/>
              <a:t>espírito de mansidão</a:t>
            </a:r>
            <a:r>
              <a:rPr lang="pt-BR" i="1" dirty="0" smtClean="0"/>
              <a:t>; </a:t>
            </a:r>
            <a:r>
              <a:rPr lang="pt-BR" i="1" u="sng" dirty="0" smtClean="0"/>
              <a:t>olhando por ti mesmo</a:t>
            </a:r>
            <a:r>
              <a:rPr lang="pt-BR" i="1" dirty="0" smtClean="0"/>
              <a:t>, para que não sejas também tentado.</a:t>
            </a:r>
            <a:r>
              <a:rPr lang="pt-BR" i="1" baseline="30000" dirty="0" smtClean="0"/>
              <a:t> </a:t>
            </a:r>
            <a:r>
              <a:rPr lang="pt-BR" i="1" dirty="0" smtClean="0"/>
              <a:t>Levai as cargas uns dos outros, e assim cumprireis a lei de Cristo.  Porque, </a:t>
            </a:r>
            <a:r>
              <a:rPr lang="pt-BR" i="1" u="sng" dirty="0" smtClean="0"/>
              <a:t>se alguém cuida ser alguma coisa, não sendo nada, engana-se a si mesmo</a:t>
            </a:r>
            <a:r>
              <a:rPr lang="pt-BR" i="1" dirty="0" smtClean="0"/>
              <a:t>.</a:t>
            </a:r>
            <a:r>
              <a:rPr lang="pt-BR" i="1" baseline="30000" dirty="0" smtClean="0"/>
              <a:t> </a:t>
            </a:r>
            <a:r>
              <a:rPr lang="pt-BR" i="1" dirty="0" smtClean="0"/>
              <a:t>Mas prove cada um a sua própria obra, e terá glória só em si mesmo, e não noutro.</a:t>
            </a:r>
            <a:r>
              <a:rPr lang="pt-BR" i="1" baseline="30000" dirty="0" smtClean="0"/>
              <a:t> </a:t>
            </a:r>
            <a:r>
              <a:rPr lang="pt-BR" i="1" dirty="0" smtClean="0"/>
              <a:t>Porque cada qual levará a sua própria carga.  E o que é instruído na palavra reparta de todos os seus bens com aquele que o instrui. Não erreis: Deus não se deixa escarnecer; porque </a:t>
            </a:r>
            <a:r>
              <a:rPr lang="pt-BR" i="1" u="sng" dirty="0" smtClean="0"/>
              <a:t>tudo o que o homem semear, isso também ceifará</a:t>
            </a:r>
            <a:r>
              <a:rPr lang="pt-BR" i="1" dirty="0" smtClean="0"/>
              <a:t>.</a:t>
            </a:r>
            <a:r>
              <a:rPr lang="pt-BR" i="1" baseline="30000" dirty="0" smtClean="0"/>
              <a:t> </a:t>
            </a:r>
            <a:r>
              <a:rPr lang="pt-BR" i="1" dirty="0" smtClean="0"/>
              <a:t>Porque o que semeia na sua carne, da carne ceifará a corrupção; mas o que semeia no Espírito, do Espírito ceifará a vida eterna</a:t>
            </a:r>
            <a:r>
              <a:rPr lang="pt-BR" dirty="0" smtClean="0"/>
              <a:t>.</a:t>
            </a:r>
            <a:r>
              <a:rPr lang="en-US" i="1" dirty="0" smtClean="0"/>
              <a:t>”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 PROCEDIMENTO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II Tim. 2:23-26 </a:t>
            </a:r>
          </a:p>
          <a:p>
            <a:pPr marL="0" indent="0" algn="ctr">
              <a:buNone/>
            </a:pPr>
            <a:r>
              <a:rPr lang="pt-BR" dirty="0" smtClean="0"/>
              <a:t>“</a:t>
            </a:r>
            <a:r>
              <a:rPr lang="pt-BR" i="1" dirty="0" smtClean="0"/>
              <a:t>E rejeita as questões loucas, e sem instrução, sabendo que produzem contendas.  E </a:t>
            </a:r>
            <a:r>
              <a:rPr lang="pt-BR" i="1" u="sng" dirty="0" smtClean="0"/>
              <a:t>ao servo do Senhor não convém contender, mas sim, ser manso para com todos</a:t>
            </a:r>
            <a:r>
              <a:rPr lang="pt-BR" i="1" dirty="0" smtClean="0"/>
              <a:t>, apto para ensinar, sofredor; </a:t>
            </a:r>
            <a:r>
              <a:rPr lang="pt-BR" i="1" u="sng" dirty="0" smtClean="0"/>
              <a:t>Instruindo com mansidão os que resistem</a:t>
            </a:r>
            <a:r>
              <a:rPr lang="pt-BR" i="1" dirty="0" smtClean="0"/>
              <a:t>, a ver se porventura Deus lhes dará arrependimento para conhecerem a verdade, E tornarem a despertar, desprendendo-se dos laços do diabo, em que a vontade dele estão presos</a:t>
            </a:r>
            <a:r>
              <a:rPr lang="pt-BR" dirty="0" smtClean="0"/>
              <a:t>.”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 PROCEDIMENTO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PROCEDIMENTO CERTO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dirty="0" smtClean="0"/>
              <a:t>I Pedro 2:11 – 3:11</a:t>
            </a:r>
            <a:endParaRPr lang="pt-BR" sz="2000" baseline="30000" dirty="0" smtClean="0"/>
          </a:p>
          <a:p>
            <a:pPr marL="0" indent="0" algn="ctr">
              <a:buNone/>
            </a:pPr>
            <a:r>
              <a:rPr lang="pt-BR" sz="2000" baseline="30000" dirty="0"/>
              <a:t>11 </a:t>
            </a:r>
            <a:r>
              <a:rPr lang="pt-BR" sz="2000" dirty="0"/>
              <a:t>Amados, peço-vos, como a peregrinos e forasteiros, que </a:t>
            </a:r>
            <a:r>
              <a:rPr lang="pt-BR" sz="2000" u="sng" dirty="0"/>
              <a:t>vos abstenhais das concupiscências carnais</a:t>
            </a:r>
            <a:r>
              <a:rPr lang="pt-BR" sz="2000" dirty="0"/>
              <a:t>, que combatem contra a alma;</a:t>
            </a:r>
            <a:r>
              <a:rPr lang="pt-BR" sz="2000" baseline="30000" dirty="0"/>
              <a:t> 12 </a:t>
            </a:r>
            <a:r>
              <a:rPr lang="pt-BR" sz="2000" dirty="0"/>
              <a:t>Tendo o vosso </a:t>
            </a:r>
            <a:r>
              <a:rPr lang="pt-BR" sz="2000" u="sng" dirty="0"/>
              <a:t>viver honesto </a:t>
            </a:r>
            <a:r>
              <a:rPr lang="pt-BR" sz="2000" dirty="0"/>
              <a:t>entre os gentios; para que, naquilo em que falam mal de vós, como de malfeitores, glorifiquem a Deus no dia da visitação, pelas </a:t>
            </a:r>
            <a:r>
              <a:rPr lang="pt-BR" sz="2000" u="sng" dirty="0"/>
              <a:t>boas obras que em vós observem</a:t>
            </a:r>
            <a:r>
              <a:rPr lang="pt-BR" sz="2000" dirty="0" smtClean="0"/>
              <a:t>.   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r>
              <a:rPr lang="pt-BR" sz="2000" baseline="30000" dirty="0"/>
              <a:t> 13 </a:t>
            </a:r>
            <a:r>
              <a:rPr lang="pt-BR" sz="2000" dirty="0">
                <a:solidFill>
                  <a:srgbClr val="FFFF00"/>
                </a:solidFill>
              </a:rPr>
              <a:t>Sujeitai-vos</a:t>
            </a:r>
            <a:r>
              <a:rPr lang="pt-BR" sz="2000" dirty="0"/>
              <a:t>, pois, a toda </a:t>
            </a:r>
            <a:r>
              <a:rPr lang="pt-BR" sz="2000" u="sng" dirty="0"/>
              <a:t>a ordenação humana</a:t>
            </a:r>
            <a:r>
              <a:rPr lang="pt-BR" sz="2000" dirty="0"/>
              <a:t> por amor do Senhor; quer ao rei, como superior;</a:t>
            </a:r>
            <a:r>
              <a:rPr lang="pt-BR" sz="2000" baseline="30000" dirty="0"/>
              <a:t> 14 </a:t>
            </a:r>
            <a:r>
              <a:rPr lang="pt-BR" sz="2000" dirty="0"/>
              <a:t>Quer aos governadores, como por ele enviados para castigo dos malfeitores, e </a:t>
            </a:r>
            <a:r>
              <a:rPr lang="pt-BR" sz="2000" u="sng" dirty="0"/>
              <a:t>para louvor dos que fazem o bem</a:t>
            </a:r>
            <a:r>
              <a:rPr lang="pt-BR" sz="2000" dirty="0"/>
              <a:t>.</a:t>
            </a:r>
            <a:r>
              <a:rPr lang="pt-BR" sz="2000" baseline="30000" dirty="0"/>
              <a:t> 15 </a:t>
            </a:r>
            <a:r>
              <a:rPr lang="pt-BR" sz="2000" dirty="0"/>
              <a:t>Porque assim é a vontade de Deus, que, fazendo bem, tapeis a boca à ignorância dos homens insensatos;</a:t>
            </a:r>
            <a:r>
              <a:rPr lang="pt-BR" sz="2000" baseline="30000" dirty="0"/>
              <a:t> 16 </a:t>
            </a:r>
            <a:r>
              <a:rPr lang="pt-BR" sz="2000" u="sng" dirty="0"/>
              <a:t>Como livres, e não tendo a liberdade por cobertura da malícia, mas como servos de Deus</a:t>
            </a:r>
            <a:r>
              <a:rPr lang="pt-BR" sz="2000" dirty="0"/>
              <a:t>.</a:t>
            </a:r>
            <a:r>
              <a:rPr lang="pt-BR" sz="2000" baseline="30000" dirty="0"/>
              <a:t> 17 </a:t>
            </a:r>
            <a:r>
              <a:rPr lang="pt-BR" sz="2000" u="sng" dirty="0"/>
              <a:t>Honrai a todos. Amai a fraternidade. Temei a Deus. Honrai ao rei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PROCEDIMENTO CERTO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dirty="0" smtClean="0"/>
              <a:t>I Pedro 2:11 – 3:11</a:t>
            </a:r>
            <a:endParaRPr lang="pt-BR" sz="2000" baseline="30000" dirty="0" smtClean="0"/>
          </a:p>
          <a:p>
            <a:pPr marL="0" indent="0" algn="ctr">
              <a:buNone/>
            </a:pPr>
            <a:r>
              <a:rPr lang="pt-BR" sz="2000" baseline="30000" dirty="0" smtClean="0"/>
              <a:t>18 </a:t>
            </a:r>
            <a:r>
              <a:rPr lang="pt-BR" sz="2000" dirty="0">
                <a:solidFill>
                  <a:srgbClr val="FFFF00"/>
                </a:solidFill>
              </a:rPr>
              <a:t>Vós, servos, sujeitai-vos </a:t>
            </a:r>
            <a:r>
              <a:rPr lang="pt-BR" sz="2000" u="sng" dirty="0"/>
              <a:t>com todo o temor aos senhores, não somente aos bons e humanos, mas também aos maus</a:t>
            </a:r>
            <a:r>
              <a:rPr lang="pt-BR" sz="2000" dirty="0"/>
              <a:t>.</a:t>
            </a:r>
            <a:r>
              <a:rPr lang="pt-BR" sz="2000" baseline="30000" dirty="0"/>
              <a:t> 19 </a:t>
            </a:r>
            <a:r>
              <a:rPr lang="pt-BR" sz="2000" u="sng" dirty="0"/>
              <a:t>Porque é coisa agradável</a:t>
            </a:r>
            <a:r>
              <a:rPr lang="pt-BR" sz="2000" dirty="0"/>
              <a:t>, que alguém, por causa da consciência para com Deus, sofra agravos, padecendo injustamente.</a:t>
            </a:r>
            <a:r>
              <a:rPr lang="pt-BR" sz="2000" baseline="30000" dirty="0"/>
              <a:t> 20 </a:t>
            </a:r>
            <a:r>
              <a:rPr lang="pt-BR" sz="2000" dirty="0"/>
              <a:t>Porque, que glória será essa, se, pecando, sois esbofeteados e sofreis? Mas se, fazendo o bem, sois afligidos e o sofreis, isso é agradável a Deus.</a:t>
            </a:r>
            <a:r>
              <a:rPr lang="pt-BR" sz="2000" baseline="30000" dirty="0"/>
              <a:t> 21 </a:t>
            </a:r>
            <a:r>
              <a:rPr lang="pt-BR" sz="2000" dirty="0"/>
              <a:t>Porque para isto sois chamados; pois também Cristo padeceu por nós, deixando-nos o exemplo, para que sigais as suas pisadas.</a:t>
            </a:r>
            <a:r>
              <a:rPr lang="pt-BR" sz="2000" baseline="30000" dirty="0"/>
              <a:t> 22 </a:t>
            </a:r>
            <a:r>
              <a:rPr lang="pt-BR" sz="2000" dirty="0"/>
              <a:t>O qual não cometeu pecado, nem na sua boca se achou engano.</a:t>
            </a:r>
            <a:r>
              <a:rPr lang="pt-BR" sz="2000" baseline="30000" dirty="0"/>
              <a:t> 23 </a:t>
            </a:r>
            <a:r>
              <a:rPr lang="pt-BR" sz="2000" dirty="0"/>
              <a:t>O qual, quando o injuriavam, não injuriava, e quando padecia não ameaçava, mas entregava-se àquele que julga justamente;</a:t>
            </a:r>
            <a:r>
              <a:rPr lang="pt-BR" sz="2000" baseline="30000" dirty="0"/>
              <a:t> 24 </a:t>
            </a:r>
            <a:r>
              <a:rPr lang="pt-BR" sz="2000" dirty="0"/>
              <a:t>Levando ele mesmo em seu corpo os nossos pecados sobre o madeiro, para que, mortos para os pecados, pudéssemos viver para a justiça; e pelas suas feridas fostes sarados.</a:t>
            </a:r>
            <a:r>
              <a:rPr lang="pt-BR" sz="2000" baseline="30000" dirty="0"/>
              <a:t> 25 </a:t>
            </a:r>
            <a:r>
              <a:rPr lang="pt-BR" sz="2000" dirty="0"/>
              <a:t>Porque éreis como ovelhas desgarradas; mas agora tendes voltado ao Pastor e Bispo das vossas almas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PROCEDIMENTO CERTO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dirty="0" smtClean="0"/>
              <a:t>I Pedro 2:11 – 3:11</a:t>
            </a:r>
            <a:endParaRPr lang="pt-BR" sz="2000" baseline="30000" dirty="0" smtClean="0"/>
          </a:p>
          <a:p>
            <a:pPr marL="0" indent="0" algn="ctr">
              <a:buNone/>
            </a:pPr>
            <a:r>
              <a:rPr lang="pt-BR" sz="2000" baseline="30000" dirty="0" smtClean="0">
                <a:solidFill>
                  <a:srgbClr val="FFFF00"/>
                </a:solidFill>
              </a:rPr>
              <a:t>1 </a:t>
            </a:r>
            <a:r>
              <a:rPr lang="pt-BR" sz="2000" dirty="0" smtClean="0">
                <a:solidFill>
                  <a:srgbClr val="FFFF00"/>
                </a:solidFill>
              </a:rPr>
              <a:t>Semelhantemente, </a:t>
            </a:r>
            <a:r>
              <a:rPr lang="pt-BR" sz="2000" i="1" dirty="0">
                <a:solidFill>
                  <a:srgbClr val="FFFF00"/>
                </a:solidFill>
              </a:rPr>
              <a:t>vós, mulheres, sede sujeitas aos vossos próprios maridos</a:t>
            </a:r>
            <a:r>
              <a:rPr lang="pt-BR" sz="2000" i="1" dirty="0"/>
              <a:t>; para que também, se alguns não obedecem à palavra, </a:t>
            </a:r>
            <a:r>
              <a:rPr lang="pt-BR" sz="2000" i="1" u="sng" dirty="0"/>
              <a:t>pelo porte</a:t>
            </a:r>
            <a:r>
              <a:rPr lang="pt-BR" sz="2000" i="1" dirty="0"/>
              <a:t> de suas mulheres sejam ganhos sem palavra;</a:t>
            </a:r>
            <a:r>
              <a:rPr lang="pt-BR" sz="2000" i="1" baseline="30000" dirty="0"/>
              <a:t> 2 </a:t>
            </a:r>
            <a:r>
              <a:rPr lang="pt-BR" sz="2000" i="1" dirty="0"/>
              <a:t>Considerando a vossa vida casta, em temor.</a:t>
            </a:r>
            <a:r>
              <a:rPr lang="pt-BR" sz="2000" i="1" baseline="30000" dirty="0"/>
              <a:t> 3 </a:t>
            </a:r>
            <a:r>
              <a:rPr lang="pt-BR" sz="2000" i="1" dirty="0"/>
              <a:t>O enfeite delas não seja o exterior, no frisado dos cabelos, no uso de </a:t>
            </a:r>
            <a:r>
              <a:rPr lang="pt-BR" sz="2000" i="1" dirty="0" err="1"/>
              <a:t>jóias</a:t>
            </a:r>
            <a:r>
              <a:rPr lang="pt-BR" sz="2000" i="1" dirty="0"/>
              <a:t> de ouro, na compostura dos vestidos;</a:t>
            </a:r>
            <a:r>
              <a:rPr lang="pt-BR" sz="2000" i="1" baseline="30000" dirty="0"/>
              <a:t> 4 </a:t>
            </a:r>
            <a:r>
              <a:rPr lang="pt-BR" sz="2000" i="1" dirty="0"/>
              <a:t>Mas o homem encoberto no coração; </a:t>
            </a:r>
            <a:r>
              <a:rPr lang="pt-BR" sz="2000" i="1" u="sng" dirty="0"/>
              <a:t>no incorruptível traje de um espírito manso e quieto, que é precioso diante de Deus</a:t>
            </a:r>
            <a:r>
              <a:rPr lang="pt-BR" sz="2000" i="1" dirty="0"/>
              <a:t>.</a:t>
            </a:r>
            <a:r>
              <a:rPr lang="pt-BR" sz="2000" i="1" baseline="30000" dirty="0"/>
              <a:t> 5 </a:t>
            </a:r>
            <a:r>
              <a:rPr lang="pt-BR" sz="2000" i="1" dirty="0"/>
              <a:t>Porque assim se adornavam também antigamente as santas mulheres que esperavam em Deus, e estavam sujeitas aos seus próprios maridos;</a:t>
            </a:r>
            <a:r>
              <a:rPr lang="pt-BR" sz="2000" i="1" baseline="30000" dirty="0"/>
              <a:t> 6 </a:t>
            </a:r>
            <a:r>
              <a:rPr lang="pt-BR" sz="2000" i="1" dirty="0"/>
              <a:t>Como Sara obedecia a Abraão, chamando-lhe senhor; da qual vós sois filhas, fazendo o bem, e não temendo nenhum espanto</a:t>
            </a:r>
            <a:r>
              <a:rPr lang="pt-BR" sz="2000" i="1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PROCEDIMENTO CERTO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dirty="0" smtClean="0"/>
              <a:t>I Pedro 2:11 – 3:11</a:t>
            </a:r>
            <a:endParaRPr lang="pt-BR" sz="2000" baseline="30000" dirty="0" smtClean="0"/>
          </a:p>
          <a:p>
            <a:pPr marL="0" indent="0" algn="ctr">
              <a:buNone/>
            </a:pPr>
            <a:r>
              <a:rPr lang="pt-BR" sz="2000" i="1" baseline="30000" dirty="0" smtClean="0"/>
              <a:t>7 </a:t>
            </a:r>
            <a:r>
              <a:rPr lang="pt-BR" sz="2000" i="1" dirty="0">
                <a:solidFill>
                  <a:srgbClr val="FFFF00"/>
                </a:solidFill>
              </a:rPr>
              <a:t>Igualmente vós, maridos</a:t>
            </a:r>
            <a:r>
              <a:rPr lang="pt-BR" sz="2000" i="1" dirty="0"/>
              <a:t>, </a:t>
            </a:r>
            <a:r>
              <a:rPr lang="pt-BR" sz="2000" i="1" u="sng" dirty="0"/>
              <a:t>coabitai com elas com entendimento</a:t>
            </a:r>
            <a:r>
              <a:rPr lang="pt-BR" sz="2000" i="1" dirty="0"/>
              <a:t>, </a:t>
            </a:r>
            <a:r>
              <a:rPr lang="pt-BR" sz="2000" i="1" u="sng" dirty="0"/>
              <a:t>dando honra à mulher, como vaso mais fraco</a:t>
            </a:r>
            <a:r>
              <a:rPr lang="pt-BR" sz="2000" i="1" dirty="0"/>
              <a:t>; como sendo vós os seus co-herdeiros da graça da vida; para que não sejam impedidas as vossas orações</a:t>
            </a:r>
            <a:r>
              <a:rPr lang="pt-BR" sz="2000" i="1" dirty="0" smtClean="0"/>
              <a:t>.</a:t>
            </a:r>
          </a:p>
          <a:p>
            <a:pPr marL="0" indent="0" algn="ctr">
              <a:buNone/>
            </a:pPr>
            <a:endParaRPr lang="pt-BR" sz="2000" i="1" dirty="0"/>
          </a:p>
          <a:p>
            <a:pPr marL="0" indent="0" algn="ctr">
              <a:buNone/>
            </a:pPr>
            <a:r>
              <a:rPr lang="pt-BR" sz="2000" baseline="30000" dirty="0"/>
              <a:t> 8 </a:t>
            </a:r>
            <a:r>
              <a:rPr lang="pt-BR" sz="2000" dirty="0"/>
              <a:t>E</a:t>
            </a:r>
            <a:r>
              <a:rPr lang="pt-BR" sz="2000" dirty="0">
                <a:solidFill>
                  <a:srgbClr val="FFFF00"/>
                </a:solidFill>
              </a:rPr>
              <a:t>, finalmente, sede todos</a:t>
            </a:r>
            <a:r>
              <a:rPr lang="pt-BR" sz="2000" dirty="0"/>
              <a:t> de um mesmo sentimento, compassivos, amando os irmãos, entranhavelmente misericordiosos e afáveis.</a:t>
            </a:r>
            <a:r>
              <a:rPr lang="pt-BR" sz="2000" baseline="30000" dirty="0"/>
              <a:t> 9 </a:t>
            </a:r>
            <a:r>
              <a:rPr lang="pt-BR" sz="2000" dirty="0"/>
              <a:t>Não tornando mal por mal, ou injúria por injúria; antes, pelo contrário, bendizendo; sabendo que para isto fostes chamados, para que por herança alcanceis a bênção.</a:t>
            </a:r>
            <a:r>
              <a:rPr lang="pt-BR" sz="2000" baseline="30000" dirty="0"/>
              <a:t> 10 </a:t>
            </a:r>
            <a:r>
              <a:rPr lang="pt-BR" sz="2000" dirty="0"/>
              <a:t>Porque Quem quer amar a vida, E ver os dias bons, Refreie a sua língua do mal, E os seus lábios não falem engano.</a:t>
            </a:r>
            <a:r>
              <a:rPr lang="pt-BR" sz="2000" baseline="30000" dirty="0"/>
              <a:t> 11 </a:t>
            </a:r>
            <a:r>
              <a:rPr lang="pt-BR" sz="2000" dirty="0"/>
              <a:t>Aparte-se do mal, e faça o bem; Busque a paz, e siga-a.</a:t>
            </a:r>
            <a:r>
              <a:rPr lang="pt-BR" sz="2000" baseline="30000" dirty="0"/>
              <a:t> 12 </a:t>
            </a:r>
            <a:r>
              <a:rPr lang="pt-BR" sz="2000" dirty="0"/>
              <a:t>Porque os olhos do Senhor </a:t>
            </a:r>
            <a:r>
              <a:rPr lang="pt-BR" sz="2000" i="1" dirty="0"/>
              <a:t>estão sobre os justos, E os seus ouvidos atentos às suas orações; Mas o rosto do Senhor é contra os que fazem o mal.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dirty="0" smtClean="0"/>
              <a:t>Resumo: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Quando você sente “culpa”, fique quieto.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Não corrigir em publico, mas em particular.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Considere </a:t>
            </a:r>
            <a:r>
              <a:rPr lang="pt-BR" dirty="0" smtClean="0"/>
              <a:t>escrever e </a:t>
            </a:r>
            <a:r>
              <a:rPr lang="pt-BR" dirty="0" smtClean="0"/>
              <a:t>não </a:t>
            </a:r>
            <a:r>
              <a:rPr lang="pt-BR" dirty="0" smtClean="0"/>
              <a:t>falar.</a:t>
            </a:r>
            <a:endParaRPr lang="pt-BR" dirty="0" smtClean="0"/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Fale </a:t>
            </a:r>
            <a:r>
              <a:rPr lang="pt-BR" dirty="0" smtClean="0"/>
              <a:t>somente uma vez sobre o mesmo assunto.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Fale </a:t>
            </a:r>
            <a:r>
              <a:rPr lang="pt-BR" dirty="0" smtClean="0"/>
              <a:t>com mansidão, </a:t>
            </a:r>
            <a:r>
              <a:rPr lang="pt-BR" dirty="0" smtClean="0"/>
              <a:t>não com ira, mágoa </a:t>
            </a:r>
            <a:r>
              <a:rPr lang="pt-BR" dirty="0" smtClean="0"/>
              <a:t>ou orgulho.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Esteja</a:t>
            </a:r>
            <a:r>
              <a:rPr lang="pt-BR" dirty="0" smtClean="0"/>
              <a:t> </a:t>
            </a:r>
            <a:r>
              <a:rPr lang="pt-BR" dirty="0" smtClean="0"/>
              <a:t>consciente que você também é capaz de falhar e </a:t>
            </a:r>
            <a:r>
              <a:rPr lang="pt-BR" dirty="0" smtClean="0"/>
              <a:t>desejaria </a:t>
            </a:r>
            <a:r>
              <a:rPr lang="pt-BR" dirty="0" smtClean="0"/>
              <a:t>o mesmo tratamento que dá.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 PROCEDIMENTO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7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dirty="0" smtClean="0"/>
              <a:t>Resumo: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Concentre-se no seu exemplo – uma vida honesta, etc.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Reconheça que você é responsável </a:t>
            </a:r>
            <a:r>
              <a:rPr lang="pt-BR" dirty="0" smtClean="0"/>
              <a:t>por sua </a:t>
            </a:r>
            <a:r>
              <a:rPr lang="pt-BR" dirty="0" smtClean="0"/>
              <a:t>vida, não a do outro.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/>
              <a:t>Apague </a:t>
            </a:r>
            <a:r>
              <a:rPr lang="pt-BR" dirty="0" smtClean="0"/>
              <a:t>a amargura e ira dando o outro a Deus, e a Satanás se é necessário.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 PROCEDIMENTO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Sinta DÓ do outro!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outro vai sofrer (já está sofrendo).</a:t>
            </a:r>
          </a:p>
          <a:p>
            <a:r>
              <a:rPr lang="pt-BR" dirty="0" smtClean="0"/>
              <a:t>Não vai poder justificar sua mágoa e ira.</a:t>
            </a:r>
          </a:p>
          <a:p>
            <a:r>
              <a:rPr lang="pt-BR" dirty="0" smtClean="0"/>
              <a:t>Vai ceifar o que ele planta.</a:t>
            </a:r>
          </a:p>
          <a:p>
            <a:r>
              <a:rPr lang="pt-BR" dirty="0" smtClean="0"/>
              <a:t>Não terá comunhão com Deus.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Ore para que Deus o abençoe, pois </a:t>
            </a:r>
            <a:r>
              <a:rPr lang="pt-BR" dirty="0"/>
              <a:t> </a:t>
            </a:r>
            <a:r>
              <a:rPr lang="pt-BR" dirty="0" smtClean="0"/>
              <a:t>vai </a:t>
            </a:r>
            <a:r>
              <a:rPr lang="pt-BR" dirty="0" smtClean="0"/>
              <a:t>necessitar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O PROCEDIMENTO CERTO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BASE BÍBLICA</a:t>
            </a:r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4375645"/>
            <a:ext cx="5028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5390" y="1964392"/>
          <a:ext cx="864096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6610"/>
                <a:gridCol w="432435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Mateus 7:1-2,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Lucas 6:37-38,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Não julgueis, para que não sejais julgados.</a:t>
                      </a:r>
                      <a:r>
                        <a:rPr lang="pt-BR" sz="2000" b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Não julgueis, e não sereis julgados;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Porque com o juízo com que julgardes sereis julgados, e com a medida com que tiverdes medido vos hão de medir </a:t>
                      </a:r>
                      <a:r>
                        <a:rPr lang="pt-BR" sz="20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 vós.</a:t>
                      </a:r>
                      <a:r>
                        <a:rPr lang="pt-BR" sz="2000" b="1" i="1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não condeneis, e não sereis condenados; soltai, e soltar-vos-ão.</a:t>
                      </a:r>
                      <a:r>
                        <a:rPr kumimoji="0" lang="pt-B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Dai, e ser-vos-á dado; boa medida, recalcada, sacudida e transbordando, vos deitarão no vosso regaço; porque com a mesma medida com que medirdes também vos medirão de novo.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752" y="836712"/>
            <a:ext cx="8185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Principio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Básico:  A maneira que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tratamos as pessoas,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a maneira como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seremos tratados.</a:t>
            </a:r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BASE BÍBLICA</a:t>
            </a:r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4375645"/>
            <a:ext cx="5028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5390" y="1090836"/>
          <a:ext cx="864096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Mateus 7:3,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Lucas 6:39-40,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dizia-lhes uma parábola: Pode porventura o cego guiar o cego? Não cairão ambos na cova?</a:t>
                      </a:r>
                      <a:r>
                        <a:rPr kumimoji="0" lang="pt-B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 discípulo não é superior a seu mestre, mas todo o que for perfeito será como o seu mestre.</a:t>
                      </a:r>
                      <a:r>
                        <a:rPr kumimoji="0" lang="pt-B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510" y="400506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estamos cegos pelo nosso pecado não podemos guiar o outro no caminho certo. Os dois são condenados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desgraça. A verdade (“que for perfeito”) tem que ser nosso mestre (guia).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BASE BÍBLICA</a:t>
            </a:r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4375645"/>
            <a:ext cx="5028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5390" y="1090836"/>
          <a:ext cx="864096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Mateus 7:3,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Lucas 6:41,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 por que reparas tu no argueiro que está no olho do teu irmão, e não vês a trave que está no teu olho?</a:t>
                      </a:r>
                      <a:r>
                        <a:rPr lang="pt-BR" sz="2000" b="1" i="0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20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 por que atentas tu no argueiro que está no olho de teu irmão, e não reparas na trave que está no teu próprio olho?</a:t>
                      </a:r>
                      <a:r>
                        <a:rPr kumimoji="0" lang="pt-BR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510" y="3414479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1 – Que direito você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 em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condenar o pecado na vida do outro quando você também é pecador.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BASE BÍBLICA</a:t>
            </a:r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4375645"/>
            <a:ext cx="5028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5390" y="1090836"/>
          <a:ext cx="864096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Mateus 7:4,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Lucas 6:42a,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Ou como dirás a teu irmão: Deixa-me tirar o argueiro do teu olho, estando uma trave no teu?</a:t>
                      </a:r>
                      <a:r>
                        <a:rPr lang="pt-BR" sz="2000" b="1" i="0" baseline="300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20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Ou como podes dizer a teu irmão: Irmão, deixa-me tirar o argueiro que está no teu olho, não atentando tu mesmo na trave que está no teu olho? </a:t>
                      </a:r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510" y="3414479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2 – Que direito você tem para tentar corrigir 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você não quer se corrigir?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pt-BR" dirty="0" smtClean="0"/>
              <a:t>BASE BÍBLICA</a:t>
            </a:r>
            <a:endParaRPr lang="pt-B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67944" y="4375645"/>
            <a:ext cx="502818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5390" y="1090836"/>
          <a:ext cx="864096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Mateus 7:5,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Lucas 6:42b, 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Hipócrita, tira primeiro a trave do teu olho, e então cuidarás em tirar o argueiro do olho do teu irmão”.</a:t>
                      </a:r>
                    </a:p>
                    <a:p>
                      <a:endParaRPr lang="pt-BR" sz="20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Hipócrita, tira primeiro a trave do teu olho, e então verás bem para tirar o argueiro que está no olho de teu irmão.</a:t>
                      </a:r>
                      <a:endParaRPr kumimoji="0" lang="pt-BR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pt-BR" sz="2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2510" y="341447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3 – Quando agimos errados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desta forma,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somos HIPÓCRITAS.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Ensinamento 4 – Devemos buscar nos corrigir antes de tentar ajudar o outro.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É muito fácil determinar quando temos este problema reconhecendo os seus sintomas, sinais ou manifestações.</a:t>
            </a:r>
            <a:endParaRPr lang="pt-B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dirty="0" smtClean="0"/>
              <a:t>OS SINTOMAS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2814</Words>
  <Application>Microsoft Office PowerPoint</Application>
  <PresentationFormat>Apresentação na tela (4:3)</PresentationFormat>
  <Paragraphs>172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Office Theme</vt:lpstr>
      <vt:lpstr>PROBLEMA  DA  TRAVE E O ARQUEIRO</vt:lpstr>
      <vt:lpstr>O QUE É O PROBLEMA DA  TRAVE E O ARQUEIRO?</vt:lpstr>
      <vt:lpstr>O QUE É O PROBLEMA DA  TRAVE E O ARQUEIRO?</vt:lpstr>
      <vt:lpstr>BASE BÍBLICA</vt:lpstr>
      <vt:lpstr>BASE BÍBLICA</vt:lpstr>
      <vt:lpstr>BASE BÍBLICA</vt:lpstr>
      <vt:lpstr>BASE BÍBLICA</vt:lpstr>
      <vt:lpstr>BASE BÍBLICA</vt:lpstr>
      <vt:lpstr>OS SINTOMAS</vt:lpstr>
      <vt:lpstr>OS SINTOMAS</vt:lpstr>
      <vt:lpstr>OS SINTOMAS</vt:lpstr>
      <vt:lpstr>OS SINTOMAS</vt:lpstr>
      <vt:lpstr>OS SINTOMAS</vt:lpstr>
      <vt:lpstr>OS SINTOMAS</vt:lpstr>
      <vt:lpstr>PROBLEMAS FUNDAMENTAIS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“TRAVE” DA AMARGURA</vt:lpstr>
      <vt:lpstr>A “TRAVE” DA AMARGURA</vt:lpstr>
      <vt:lpstr>A “TRAVE” DA AMARGURA</vt:lpstr>
      <vt:lpstr>A “TRAVE” DA IRA</vt:lpstr>
      <vt:lpstr>A “TRAVE” DA IRA</vt:lpstr>
      <vt:lpstr>A “TRAVE” DA IRA</vt:lpstr>
      <vt:lpstr>A “TRAVE” DO MEDO</vt:lpstr>
      <vt:lpstr>Apresentação do PowerPoint</vt:lpstr>
      <vt:lpstr>Apresentação do PowerPoint</vt:lpstr>
      <vt:lpstr>O PROCEDIMENTO CERTO</vt:lpstr>
      <vt:lpstr>O PROCEDIMENTO CERTO</vt:lpstr>
      <vt:lpstr>O PROCEDIMENTO CERTO</vt:lpstr>
      <vt:lpstr>O PROCEDIMENTO CERTO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User</cp:lastModifiedBy>
  <cp:revision>10</cp:revision>
  <dcterms:created xsi:type="dcterms:W3CDTF">2015-02-21T01:50:00Z</dcterms:created>
  <dcterms:modified xsi:type="dcterms:W3CDTF">2019-10-04T16:33:52Z</dcterms:modified>
</cp:coreProperties>
</file>